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93" r:id="rId4"/>
    <p:sldId id="294" r:id="rId5"/>
    <p:sldId id="311" r:id="rId6"/>
    <p:sldId id="312" r:id="rId7"/>
    <p:sldId id="300" r:id="rId8"/>
    <p:sldId id="315" r:id="rId9"/>
    <p:sldId id="297" r:id="rId10"/>
    <p:sldId id="298" r:id="rId11"/>
    <p:sldId id="313" r:id="rId12"/>
    <p:sldId id="299" r:id="rId13"/>
    <p:sldId id="316" r:id="rId14"/>
    <p:sldId id="302" r:id="rId15"/>
    <p:sldId id="303" r:id="rId16"/>
    <p:sldId id="304" r:id="rId17"/>
    <p:sldId id="305" r:id="rId18"/>
    <p:sldId id="296" r:id="rId19"/>
    <p:sldId id="295" r:id="rId20"/>
    <p:sldId id="306" r:id="rId21"/>
    <p:sldId id="307" r:id="rId22"/>
    <p:sldId id="308" r:id="rId23"/>
    <p:sldId id="309" r:id="rId24"/>
    <p:sldId id="310" r:id="rId2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5B8"/>
    <a:srgbClr val="38B9AF"/>
    <a:srgbClr val="268BD2"/>
    <a:srgbClr val="427AA2"/>
    <a:srgbClr val="3B566A"/>
    <a:srgbClr val="127994"/>
    <a:srgbClr val="0F7792"/>
    <a:srgbClr val="FFFFFF"/>
    <a:srgbClr val="00808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4" autoAdjust="0"/>
    <p:restoredTop sz="67401" autoAdjust="0"/>
  </p:normalViewPr>
  <p:slideViewPr>
    <p:cSldViewPr>
      <p:cViewPr varScale="1">
        <p:scale>
          <a:sx n="96" d="100"/>
          <a:sy n="96" d="100"/>
        </p:scale>
        <p:origin x="1662" y="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feat=style-scoped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Specificity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ss-tricks.com/specifics-on-css-specificity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page" TargetMode="External"/><Relationship Id="rId3" Type="http://schemas.openxmlformats.org/officeDocument/2006/relationships/hyperlink" Target="https://en.wikipedia.org/wiki/Page_layout" TargetMode="External"/><Relationship Id="rId7" Type="http://schemas.openxmlformats.org/officeDocument/2006/relationships/hyperlink" Target="https://en.wikipedia.org/wiki/Accessibilit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ascading_Style_Sheets#cite_note-3" TargetMode="External"/><Relationship Id="rId5" Type="http://schemas.openxmlformats.org/officeDocument/2006/relationships/hyperlink" Target="https://en.wikipedia.org/wiki/Typeface" TargetMode="External"/><Relationship Id="rId4" Type="http://schemas.openxmlformats.org/officeDocument/2006/relationships/hyperlink" Target="https://en.wikipedia.org/wiki/Color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css-cascade-4/#cascadi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css-cascade-4/#cascadi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https://caniuse.com/#feat=style-scoped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39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86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https://developer.mozilla.org/en-US/docs/Web/CSS/Specificity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>
                <a:hlinkClick r:id="rId4"/>
              </a:rPr>
              <a:t>https://css-tricks.com/specifics-on-css-specificity/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8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8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3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2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3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7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is designed to enable the separation of presentation and content, including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age layout"/>
              </a:rPr>
              <a:t>layout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lor"/>
              </a:rPr>
              <a:t>colors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ypeface"/>
              </a:rPr>
              <a:t>fonts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[3]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separation can improve content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Accessibility"/>
              </a:rPr>
              <a:t>accessibility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more flexibility and control in the specification of presentation characteristics, enable multiple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eb page"/>
              </a:rPr>
              <a:t>web pages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share formatting by specifying the relevant CSS in a separate 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and reduce complexity and repetition in the structural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6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36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52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92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6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9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https://developer.mozilla.org/en-US/docs/Learn/CSS/Introduction_to_CSS/How_CSS_works</a:t>
            </a:r>
          </a:p>
          <a:p>
            <a:r>
              <a:rPr lang="en-US" dirty="0"/>
              <a:t>https://developer.mozilla.org/en-US/docs/Web/API/CSS_Object_Model</a:t>
            </a:r>
            <a:endParaRPr lang="bg-BG" dirty="0"/>
          </a:p>
          <a:p>
            <a:endParaRPr lang="bg-BG" dirty="0"/>
          </a:p>
          <a:p>
            <a:r>
              <a:rPr lang="en-US" dirty="0"/>
              <a:t>*https://bg.wikipedia.org/wiki/%D0%9F%D1%80%D0%B8%D0%BB%D0%BE%D0%B6%D0%BD%D0%BE-%D0%BF%D1%80%D0%BE%D0%B3%D1%80%D0%B0%D0%BC%D0%B5%D0%BD_%D0%B8%D0%BD%D1%82%D0%B5%D1%80%D1%84%D0%B5%D0%B9%D1%81</a:t>
            </a:r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6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https://www.w3.org/TR/css-cascade-4/#cascading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https://www.w3.org/TR/css-cascade-4/#cascading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5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/>
              <a:t>margin-left: 20px;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1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15.10.2019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вътрешни стилове &lt;</a:t>
            </a:r>
            <a:r>
              <a:rPr lang="en-US" sz="1600" dirty="0">
                <a:solidFill>
                  <a:srgbClr val="0F7792"/>
                </a:solidFill>
              </a:rPr>
              <a:t>style</a:t>
            </a:r>
            <a:r>
              <a:rPr lang="bg-BG" sz="1600" dirty="0">
                <a:solidFill>
                  <a:srgbClr val="0F7792"/>
                </a:solidFill>
              </a:rPr>
              <a:t>&gt; </a:t>
            </a:r>
            <a:r>
              <a:rPr lang="bg-BG" sz="1600" b="1" dirty="0">
                <a:solidFill>
                  <a:srgbClr val="0F7792"/>
                </a:solidFill>
              </a:rPr>
              <a:t>– </a:t>
            </a:r>
            <a:r>
              <a:rPr lang="en-US" sz="1600" b="1" dirty="0">
                <a:solidFill>
                  <a:srgbClr val="0F7792"/>
                </a:solidFill>
              </a:rPr>
              <a:t>Internal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index.html</a:t>
            </a: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&lt;style&gt;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body { background-color: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lightblue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}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&lt;/style&gt;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&lt;/head&gt;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66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&lt;style&gt; </a:t>
            </a:r>
            <a:r>
              <a:rPr lang="bg-BG" dirty="0"/>
              <a:t>извън </a:t>
            </a:r>
            <a:r>
              <a:rPr lang="en-US"/>
              <a:t>&lt;head&gt;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index.html</a:t>
            </a: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&lt;style&gt;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body { background-color: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lightblue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}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&lt;/style&gt;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&lt;/head&gt;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strike="sngStrike" dirty="0">
                <a:solidFill>
                  <a:srgbClr val="FF0000"/>
                </a:solidFill>
              </a:rPr>
              <a:t>&lt;body&gt;</a:t>
            </a:r>
          </a:p>
          <a:p>
            <a:r>
              <a:rPr lang="en-US" sz="1600" b="1" strike="sngStrike" dirty="0">
                <a:solidFill>
                  <a:srgbClr val="FF0000"/>
                </a:solidFill>
              </a:rPr>
              <a:t>    &lt;style&gt;*</a:t>
            </a:r>
          </a:p>
          <a:p>
            <a:r>
              <a:rPr lang="en-US" sz="1600" b="1" strike="sngStrike" dirty="0">
                <a:solidFill>
                  <a:srgbClr val="FF0000"/>
                </a:solidFill>
              </a:rPr>
              <a:t>          body { background-color: </a:t>
            </a:r>
            <a:r>
              <a:rPr lang="en-US" sz="1600" b="1" strike="sngStrike" dirty="0" err="1">
                <a:solidFill>
                  <a:srgbClr val="FF0000"/>
                </a:solidFill>
              </a:rPr>
              <a:t>lightblue</a:t>
            </a:r>
            <a:r>
              <a:rPr lang="en-US" sz="1600" b="1" strike="sngStrike" dirty="0">
                <a:solidFill>
                  <a:srgbClr val="FF0000"/>
                </a:solidFill>
              </a:rPr>
              <a:t> }</a:t>
            </a:r>
          </a:p>
          <a:p>
            <a:r>
              <a:rPr lang="en-US" sz="1600" b="1" strike="sngStrike" dirty="0">
                <a:solidFill>
                  <a:srgbClr val="FF0000"/>
                </a:solidFill>
              </a:rPr>
              <a:t>    &lt;/style&gt;</a:t>
            </a:r>
          </a:p>
          <a:p>
            <a:r>
              <a:rPr lang="en-US" sz="1600" strike="sngStrike" dirty="0">
                <a:solidFill>
                  <a:srgbClr val="FF0000"/>
                </a:solidFill>
              </a:rPr>
              <a:t>&lt;/body&gt;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0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9" y="39982"/>
            <a:ext cx="137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стилове на елементите – </a:t>
            </a:r>
            <a:r>
              <a:rPr lang="en-US" sz="1600" b="1" dirty="0">
                <a:solidFill>
                  <a:srgbClr val="0F7792"/>
                </a:solidFill>
              </a:rPr>
              <a:t>Inline styles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&lt;h1 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=“color: </a:t>
            </a:r>
            <a:r>
              <a:rPr lang="en-US" sz="1600" dirty="0" err="1">
                <a:solidFill>
                  <a:srgbClr val="0F7792"/>
                </a:solidFill>
              </a:rPr>
              <a:t>darkcyan</a:t>
            </a:r>
            <a:r>
              <a:rPr lang="en-US" sz="1600" dirty="0">
                <a:solidFill>
                  <a:srgbClr val="0F7792"/>
                </a:solidFill>
              </a:rPr>
              <a:t>; font-size: 50px; font-family: Arial;”&gt;</a:t>
            </a:r>
          </a:p>
        </p:txBody>
      </p:sp>
    </p:spTree>
    <p:extLst>
      <p:ext uri="{BB962C8B-B14F-4D97-AF65-F5344CB8AC3E}">
        <p14:creationId xmlns:p14="http://schemas.microsoft.com/office/powerpoint/2010/main" val="286103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475656" y="553244"/>
            <a:ext cx="504056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dirty="0">
                <a:solidFill>
                  <a:schemeClr val="bg1"/>
                </a:solidFill>
              </a:rPr>
              <a:t>Селектори и Специфичност - </a:t>
            </a:r>
            <a:r>
              <a:rPr lang="en-US" dirty="0">
                <a:solidFill>
                  <a:schemeClr val="bg1"/>
                </a:solidFill>
              </a:rPr>
              <a:t>Selector &amp; specificity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Второ по тежест правило е т.нар специфичност на селектор.</a:t>
            </a:r>
          </a:p>
          <a:p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Различните видове селектори имат различна тежест, а комбинирането им води до увеличаване на тази тежест.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този признак можем да разделим селекторите на няколко основни групи: 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 styles (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всичко във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&lt;style&gt;)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 selectors	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/ pseudo-selectors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Selectors &amp; pseudo-elements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600" dirty="0">
              <a:solidFill>
                <a:srgbClr val="0F7792"/>
              </a:solidFill>
            </a:endParaRPr>
          </a:p>
          <a:p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7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35283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365B8"/>
                </a:solidFill>
              </a:rPr>
              <a:t>TAG names</a:t>
            </a:r>
          </a:p>
          <a:p>
            <a:endParaRPr lang="en-US" b="1" dirty="0"/>
          </a:p>
          <a:p>
            <a:r>
              <a:rPr lang="en-US" b="1" dirty="0"/>
              <a:t>CSS</a:t>
            </a:r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h1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strong</a:t>
            </a:r>
            <a:r>
              <a:rPr lang="en-US" sz="1600" dirty="0"/>
              <a:t> {</a:t>
            </a:r>
          </a:p>
          <a:p>
            <a:r>
              <a:rPr lang="en-US" sz="1600" dirty="0"/>
              <a:t>      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&lt;h1&gt;ABC &lt;strong&gt;D&lt;/strong&gt;&lt;/h1&gt;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5A842-5E65-48DC-896E-B573A9CC856A}"/>
              </a:ext>
            </a:extLst>
          </p:cNvPr>
          <p:cNvSpPr txBox="1"/>
          <p:nvPr/>
        </p:nvSpPr>
        <p:spPr>
          <a:xfrm>
            <a:off x="4355976" y="1253579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съвпадат със съответното </a:t>
            </a:r>
            <a:r>
              <a:rPr lang="en-US" b="1" dirty="0"/>
              <a:t>node</a:t>
            </a:r>
            <a:r>
              <a:rPr lang="bg-BG" b="1" dirty="0"/>
              <a:t> </a:t>
            </a:r>
            <a:r>
              <a:rPr lang="bg-BG" dirty="0"/>
              <a:t>име</a:t>
            </a:r>
          </a:p>
          <a:p>
            <a:endParaRPr lang="bg-BG" b="1" dirty="0"/>
          </a:p>
          <a:p>
            <a:r>
              <a:rPr lang="bg-BG" dirty="0"/>
              <a:t>Например:</a:t>
            </a:r>
          </a:p>
          <a:p>
            <a:endParaRPr lang="bg-BG" b="1" dirty="0"/>
          </a:p>
          <a:p>
            <a:r>
              <a:rPr lang="en-US" dirty="0"/>
              <a:t>h1 - </a:t>
            </a:r>
            <a:r>
              <a:rPr lang="en-US" b="1" dirty="0"/>
              <a:t> </a:t>
            </a:r>
            <a:r>
              <a:rPr lang="bg-BG" dirty="0"/>
              <a:t>ще селектира всички &lt;</a:t>
            </a:r>
            <a:r>
              <a:rPr lang="en-US" dirty="0"/>
              <a:t>h1</a:t>
            </a:r>
            <a:r>
              <a:rPr lang="bg-BG" dirty="0"/>
              <a:t>&gt;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7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29523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365B8"/>
                </a:solidFill>
              </a:rPr>
              <a:t>CLASS names</a:t>
            </a:r>
          </a:p>
          <a:p>
            <a:endParaRPr lang="bg-BG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.blue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background-color: </a:t>
            </a:r>
            <a:r>
              <a:rPr lang="en-US" sz="1600" dirty="0" err="1"/>
              <a:t>aliceblue</a:t>
            </a:r>
            <a:endParaRPr lang="en-US" sz="1600" dirty="0"/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.</a:t>
            </a:r>
            <a:r>
              <a:rPr lang="en-US" sz="1600" dirty="0" err="1">
                <a:solidFill>
                  <a:srgbClr val="9365B8"/>
                </a:solidFill>
              </a:rPr>
              <a:t>bigText</a:t>
            </a:r>
            <a:r>
              <a:rPr lang="en-US" sz="1600" dirty="0"/>
              <a:t> {</a:t>
            </a:r>
          </a:p>
          <a:p>
            <a:r>
              <a:rPr lang="en-US" sz="1600" dirty="0"/>
              <a:t>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&lt;p class=“ blue </a:t>
            </a:r>
            <a:r>
              <a:rPr lang="en-US" sz="1600" dirty="0" err="1"/>
              <a:t>bigText</a:t>
            </a:r>
            <a:r>
              <a:rPr lang="en-US" sz="1600" dirty="0"/>
              <a:t>”&gt; … &lt;/p&gt;</a:t>
            </a:r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CA5CA-5D85-4AE9-BEFA-0AC1F73F99E9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имат</a:t>
            </a:r>
            <a:r>
              <a:rPr lang="en-US" dirty="0"/>
              <a:t> </a:t>
            </a:r>
            <a:r>
              <a:rPr lang="bg-BG" dirty="0"/>
              <a:t>стойност за атрибут </a:t>
            </a:r>
            <a:r>
              <a:rPr lang="en-US" dirty="0"/>
              <a:t>“class” </a:t>
            </a:r>
            <a:r>
              <a:rPr lang="bg-BG" dirty="0"/>
              <a:t>съвпадащ със селектора.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записват с </a:t>
            </a:r>
            <a:r>
              <a:rPr lang="bg-BG" b="1" dirty="0"/>
              <a:t>точка</a:t>
            </a:r>
            <a:r>
              <a:rPr lang="bg-BG" dirty="0"/>
              <a:t> пред съответното име на класа, един клас не бива да има интервали в своето име.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HTML </a:t>
            </a:r>
            <a:r>
              <a:rPr lang="bg-BG" dirty="0"/>
              <a:t>се изписват като стойност на атрибут </a:t>
            </a:r>
            <a:r>
              <a:rPr lang="en-US" dirty="0"/>
              <a:t>“class”. </a:t>
            </a:r>
          </a:p>
          <a:p>
            <a:endParaRPr lang="en-US" dirty="0"/>
          </a:p>
          <a:p>
            <a:r>
              <a:rPr lang="bg-BG" dirty="0"/>
              <a:t>Един елемент може да има неограничен брой класове.</a:t>
            </a:r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77596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683568" y="1253112"/>
            <a:ext cx="37444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365B8"/>
                </a:solidFill>
              </a:rPr>
              <a:t>ID name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#header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font-weight: normal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#</a:t>
            </a:r>
            <a:r>
              <a:rPr lang="en-US" sz="1600" dirty="0" err="1">
                <a:solidFill>
                  <a:srgbClr val="9365B8"/>
                </a:solidFill>
              </a:rPr>
              <a:t>mainContainer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 </a:t>
            </a:r>
          </a:p>
          <a:p>
            <a:r>
              <a:rPr lang="en-US" sz="1600" dirty="0"/>
              <a:t>&lt;header id=“header”&gt;…&lt;“header”&gt;</a:t>
            </a:r>
          </a:p>
          <a:p>
            <a:endParaRPr lang="en-US" sz="1600" dirty="0"/>
          </a:p>
          <a:p>
            <a:r>
              <a:rPr lang="en-US" sz="1600" dirty="0"/>
              <a:t>&lt;main id =“</a:t>
            </a:r>
            <a:r>
              <a:rPr lang="en-US" sz="1600" dirty="0" err="1"/>
              <a:t>mainContainer</a:t>
            </a:r>
            <a:r>
              <a:rPr lang="en-US" sz="1600" dirty="0"/>
              <a:t>”&gt;…&lt;/main&gt;</a:t>
            </a:r>
          </a:p>
          <a:p>
            <a:br>
              <a:rPr lang="en-US" sz="1600" dirty="0"/>
            </a:b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чиято стойност на атрибут </a:t>
            </a:r>
            <a:r>
              <a:rPr lang="en-US" b="1" dirty="0"/>
              <a:t>ID</a:t>
            </a:r>
            <a:r>
              <a:rPr lang="bg-BG" b="1" dirty="0"/>
              <a:t> </a:t>
            </a:r>
            <a:r>
              <a:rPr lang="bg-BG" dirty="0"/>
              <a:t>съвпада със съответния </a:t>
            </a:r>
            <a:r>
              <a:rPr lang="en-US" dirty="0"/>
              <a:t>CSS </a:t>
            </a:r>
            <a:r>
              <a:rPr lang="bg-BG" dirty="0"/>
              <a:t>селектор.</a:t>
            </a:r>
          </a:p>
          <a:p>
            <a:endParaRPr lang="bg-BG" dirty="0"/>
          </a:p>
          <a:p>
            <a:r>
              <a:rPr lang="bg-BG" dirty="0"/>
              <a:t>При правилно написан </a:t>
            </a:r>
            <a:r>
              <a:rPr lang="en-US" dirty="0"/>
              <a:t>markup</a:t>
            </a:r>
            <a:r>
              <a:rPr lang="bg-BG" dirty="0"/>
              <a:t> се предполага, че този елемент е </a:t>
            </a:r>
            <a:r>
              <a:rPr lang="bg-BG" b="1" dirty="0"/>
              <a:t>уникален.</a:t>
            </a:r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със знак </a:t>
            </a:r>
            <a:r>
              <a:rPr lang="en-US" dirty="0"/>
              <a:t>“#”</a:t>
            </a:r>
            <a:r>
              <a:rPr lang="bg-BG" dirty="0"/>
              <a:t> пред името.</a:t>
            </a:r>
          </a:p>
          <a:p>
            <a:endParaRPr lang="bg-BG" dirty="0"/>
          </a:p>
          <a:p>
            <a:r>
              <a:rPr lang="bg-BG" dirty="0"/>
              <a:t>В</a:t>
            </a:r>
            <a:r>
              <a:rPr lang="en-US" dirty="0"/>
              <a:t> HTML </a:t>
            </a:r>
            <a:r>
              <a:rPr lang="bg-BG" dirty="0"/>
              <a:t>се записва като стойност на атрибут </a:t>
            </a:r>
            <a:r>
              <a:rPr lang="en-US" dirty="0"/>
              <a:t>ID</a:t>
            </a:r>
            <a:r>
              <a:rPr lang="bg-BG" dirty="0"/>
              <a:t>.</a:t>
            </a:r>
          </a:p>
          <a:p>
            <a:endParaRPr lang="bg-BG" b="1" dirty="0"/>
          </a:p>
          <a:p>
            <a:r>
              <a:rPr lang="bg-BG" dirty="0"/>
              <a:t>Един елемент може да има едно </a:t>
            </a:r>
            <a:r>
              <a:rPr lang="en-US" dirty="0"/>
              <a:t>ID.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2821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112"/>
            <a:ext cx="28316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365B8"/>
                </a:solidFill>
              </a:rPr>
              <a:t>Attribute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[title]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font-size: 30px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[</a:t>
            </a:r>
            <a:r>
              <a:rPr lang="en-US" sz="1600" dirty="0" err="1">
                <a:solidFill>
                  <a:srgbClr val="9365B8"/>
                </a:solidFill>
              </a:rPr>
              <a:t>href</a:t>
            </a:r>
            <a:r>
              <a:rPr lang="en-US" sz="1600" dirty="0">
                <a:solidFill>
                  <a:srgbClr val="9365B8"/>
                </a:solidFill>
              </a:rPr>
              <a:t>=“www.google.com”]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b="1" dirty="0"/>
              <a:t>HTML </a:t>
            </a:r>
          </a:p>
          <a:p>
            <a:r>
              <a:rPr lang="en-US" sz="1600" dirty="0"/>
              <a:t>&lt;a </a:t>
            </a:r>
            <a:r>
              <a:rPr lang="en-US" sz="1600" dirty="0" err="1"/>
              <a:t>href</a:t>
            </a:r>
            <a:r>
              <a:rPr lang="en-US" sz="1600" dirty="0"/>
              <a:t>=“www.google.com”&gt;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чието име на атрибут и/или стойност (изцяло или от части) съвпада с тези на </a:t>
            </a:r>
            <a:r>
              <a:rPr lang="en-US" dirty="0"/>
              <a:t>node element</a:t>
            </a:r>
            <a:endParaRPr lang="bg-BG" dirty="0"/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между </a:t>
            </a:r>
            <a:r>
              <a:rPr lang="en-US" dirty="0"/>
              <a:t>[ ]</a:t>
            </a:r>
            <a:endParaRPr lang="bg-BG" dirty="0"/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417162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323528" y="1218456"/>
            <a:ext cx="108012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h1</a:t>
            </a: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1201316"/>
            <a:ext cx="67687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{    color: red;     font-size: 12px   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259" y="603044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Selector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3250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8004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1341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6096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995936" y="172251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44008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940152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88224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3528" y="292396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127994"/>
                </a:solidFill>
              </a:rPr>
              <a:t>Пример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381848"/>
            <a:ext cx="76962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Syntax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595440" y="1417340"/>
            <a:ext cx="1555418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Selectors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p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h1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2987824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Properties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color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font-family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22838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Values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color: </a:t>
            </a:r>
            <a:r>
              <a:rPr lang="en-US" sz="1600" dirty="0">
                <a:solidFill>
                  <a:srgbClr val="0F7792"/>
                </a:solidFill>
              </a:rPr>
              <a:t>red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font-size: </a:t>
            </a:r>
            <a:r>
              <a:rPr lang="en-US" sz="1600" dirty="0">
                <a:solidFill>
                  <a:srgbClr val="0F7792"/>
                </a:solidFill>
              </a:rPr>
              <a:t>16px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font-family: </a:t>
            </a:r>
            <a:r>
              <a:rPr lang="en-US" sz="1600" dirty="0">
                <a:solidFill>
                  <a:srgbClr val="0F7792"/>
                </a:solidFill>
              </a:rPr>
              <a:t>Arial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font-size: </a:t>
            </a:r>
            <a:r>
              <a:rPr lang="en-US" sz="1600" dirty="0">
                <a:solidFill>
                  <a:srgbClr val="0F7792"/>
                </a:solidFill>
              </a:rPr>
              <a:t>24px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96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8109134" y="39982"/>
            <a:ext cx="101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Съдържание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12930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Въведение в </a:t>
            </a:r>
            <a:r>
              <a:rPr lang="en-US" dirty="0"/>
              <a:t>CSS</a:t>
            </a:r>
          </a:p>
        </p:txBody>
      </p:sp>
      <p:sp>
        <p:nvSpPr>
          <p:cNvPr id="5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937655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Свързване с </a:t>
            </a:r>
            <a:r>
              <a:rPr lang="en-US" dirty="0"/>
              <a:t>HTML </a:t>
            </a:r>
            <a:r>
              <a:rPr lang="bg-BG" dirty="0"/>
              <a:t>код</a:t>
            </a:r>
          </a:p>
        </p:txBody>
      </p:sp>
      <p:sp>
        <p:nvSpPr>
          <p:cNvPr id="6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2746002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/>
              <a:t>Събиране на елементи</a:t>
            </a:r>
            <a:endParaRPr lang="bg-BG" dirty="0"/>
          </a:p>
        </p:txBody>
      </p:sp>
      <p:sp>
        <p:nvSpPr>
          <p:cNvPr id="61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356302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Стилизиране с </a:t>
            </a: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1D07A-D6DD-42F1-AF95-48B5B73F9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353444"/>
            <a:ext cx="62674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0CA78-2ADC-45EA-BA74-DABD6838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353444"/>
            <a:ext cx="6324600" cy="2095500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0FD2C7DB-A6CC-4420-AB90-32C4F6381B95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AF7497B3-3AF7-4974-866E-07C0A39E7463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8E1D09D5-1922-4281-80E3-53A7FD040B1B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0ACC032A-CCF6-4598-A623-4BE57D421AB7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234878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EBDF0-0196-478E-A3C7-BA5B5F901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521" y="2425959"/>
            <a:ext cx="6276975" cy="2105025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432B92CD-3680-4BCC-B1FD-787EAFD71648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05069CBD-58A1-4E9C-8193-E6A59D9C0E44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9B8CF940-3C89-4836-9656-A482584A90A6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40066C4B-0BA9-4298-B20D-A71A3E133F34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14821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DD1506C5-0BE9-4ECD-9BFD-D18C264F6EBB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BAB0E333-32BF-4977-9DDF-E9DE62492D1A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C32285D7-9640-4FF5-A442-D5CE92B1E4C6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2745840C-D455-47FF-AEDC-62DAB7166714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4D7E5-2742-4482-BABA-24B1A5174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40361"/>
            <a:ext cx="6304762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AB33-F08E-4768-8F80-6207E043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09" y="2410746"/>
            <a:ext cx="6286500" cy="2085975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757B93CE-598A-4F59-BE0C-F9475769D093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04D3393A-5CB2-4186-BD99-BA4489FEE020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4553BCAE-7665-4B65-989E-62CC7556BC85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3B8C8572-D5E9-4623-A546-B9B79B7CCC0C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9631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96" y="1556414"/>
            <a:ext cx="3138820" cy="24254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-7754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Обяснява </a:t>
            </a:r>
            <a:r>
              <a:rPr lang="bg-BG" sz="1600" b="1" dirty="0">
                <a:solidFill>
                  <a:srgbClr val="0F7792"/>
                </a:solidFill>
              </a:rPr>
              <a:t>структурата </a:t>
            </a:r>
            <a:r>
              <a:rPr lang="bg-BG" sz="1600" dirty="0">
                <a:solidFill>
                  <a:srgbClr val="0F7792"/>
                </a:solidFill>
              </a:rPr>
              <a:t>на една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страница чрез т.нар </a:t>
            </a:r>
            <a:r>
              <a:rPr lang="en-US" sz="1600" dirty="0">
                <a:solidFill>
                  <a:srgbClr val="0F7792"/>
                </a:solidFill>
              </a:rPr>
              <a:t>markup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Таговете / Елементите му са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градивните блокове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на страницата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>
                <a:solidFill>
                  <a:srgbClr val="0F7792"/>
                </a:solidFill>
              </a:rPr>
              <a:t>НИКОГА</a:t>
            </a:r>
            <a:r>
              <a:rPr lang="bg-BG" sz="1600" dirty="0">
                <a:solidFill>
                  <a:srgbClr val="0F7792"/>
                </a:solidFill>
              </a:rPr>
              <a:t> не е имал за цел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предоставя тагове, които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форматират/ да променят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визията на една страница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4642089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Казва на </a:t>
            </a:r>
            <a:r>
              <a:rPr lang="en-US" sz="1600" dirty="0">
                <a:solidFill>
                  <a:srgbClr val="0F7792"/>
                </a:solidFill>
              </a:rPr>
              <a:t>browser-a </a:t>
            </a:r>
            <a:r>
              <a:rPr lang="bg-BG" sz="1600" dirty="0">
                <a:solidFill>
                  <a:srgbClr val="0F7792"/>
                </a:solidFill>
              </a:rPr>
              <a:t>как съдържанието трябва да изглежда</a:t>
            </a:r>
            <a:r>
              <a:rPr lang="en-US" sz="1600" dirty="0">
                <a:solidFill>
                  <a:srgbClr val="0F7792"/>
                </a:solidFill>
              </a:rPr>
              <a:t> – </a:t>
            </a:r>
            <a:r>
              <a:rPr lang="bg-BG" sz="1600" dirty="0">
                <a:solidFill>
                  <a:srgbClr val="0F7792"/>
                </a:solidFill>
              </a:rPr>
              <a:t>от основния </a:t>
            </a:r>
            <a:r>
              <a:rPr lang="en-US" sz="1600" dirty="0">
                <a:solidFill>
                  <a:srgbClr val="0F7792"/>
                </a:solidFill>
              </a:rPr>
              <a:t>layout</a:t>
            </a:r>
            <a:r>
              <a:rPr lang="bg-BG" sz="1600" dirty="0">
                <a:solidFill>
                  <a:srgbClr val="0F7792"/>
                </a:solidFill>
              </a:rPr>
              <a:t> на страницата до цветовете на текстовете ни;</a:t>
            </a: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Неговата цел е да </a:t>
            </a:r>
            <a:r>
              <a:rPr lang="bg-BG" sz="1600" b="1" dirty="0">
                <a:solidFill>
                  <a:srgbClr val="0F7792"/>
                </a:solidFill>
              </a:rPr>
              <a:t>раздели</a:t>
            </a:r>
            <a:r>
              <a:rPr lang="bg-BG" sz="1600" dirty="0">
                <a:solidFill>
                  <a:srgbClr val="0F7792"/>
                </a:solidFill>
              </a:rPr>
              <a:t> презентирането/визията от съдържанието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1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13284"/>
            <a:ext cx="827903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A9E206F7-4C14-4181-9B3A-0BD607F959C6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Какво </a:t>
            </a:r>
            <a:r>
              <a:rPr lang="en-US" dirty="0"/>
              <a:t>e Cascading Style Sheet?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904E0-96A7-4A32-BDB3-68E6E9B61CC9}"/>
              </a:ext>
            </a:extLst>
          </p:cNvPr>
          <p:cNvSpPr/>
          <p:nvPr/>
        </p:nvSpPr>
        <p:spPr>
          <a:xfrm>
            <a:off x="503548" y="1253579"/>
            <a:ext cx="8136904" cy="359164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 език, който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описва как да изглеждат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елементите – тяхната визия, позициониране,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визуализацията им в различни състояния*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browser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-ите прилагат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правила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/rules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върху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документи. Тези правила се състоят от:</a:t>
            </a: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- Набор от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свойства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properties,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които имат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стойности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Селектор /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selector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„избира“ и групира елементите, чиито свойства искаме да променим.</a:t>
            </a: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5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A9E206F7-4C14-4181-9B3A-0BD607F959C6}"/>
              </a:ext>
            </a:extLst>
          </p:cNvPr>
          <p:cNvSpPr/>
          <p:nvPr/>
        </p:nvSpPr>
        <p:spPr>
          <a:xfrm>
            <a:off x="1907704" y="481236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 работи </a:t>
            </a:r>
            <a:r>
              <a:rPr lang="en-US" dirty="0"/>
              <a:t>CSS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904E0-96A7-4A32-BDB3-68E6E9B61CC9}"/>
              </a:ext>
            </a:extLst>
          </p:cNvPr>
          <p:cNvSpPr/>
          <p:nvPr/>
        </p:nvSpPr>
        <p:spPr>
          <a:xfrm>
            <a:off x="323528" y="3073524"/>
            <a:ext cx="8424936" cy="1901577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трябва да покаже документ, той трябва да комбинира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съдържанието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информацията за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стилизирането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това съдържание.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Browser-a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трансформира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DOM,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добавя стиловете върху/във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Browser-a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представя съдържанието на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CSSOM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набор от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APIs,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които позволяват манипулирането на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JavaScript. CSSOM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позволява динамичното четене и модифициране на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стилове.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6F046EF-AFAD-4046-BC30-149031E81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9679" y="1099939"/>
            <a:ext cx="4928577" cy="190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4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Дефинираме на </a:t>
            </a:r>
            <a:r>
              <a:rPr lang="bg-BG" b="1" i="1" dirty="0"/>
              <a:t>Каскадата</a:t>
            </a:r>
            <a:r>
              <a:rPr lang="bg-BG" dirty="0"/>
              <a:t>(</a:t>
            </a:r>
            <a:r>
              <a:rPr lang="en-US" dirty="0"/>
              <a:t>Cascade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Т.нар „каскада“ взема един неподреден списък от декларирани стойности на дадено свойство, сортира ги и дава като краен резултат единична </a:t>
            </a:r>
            <a:r>
              <a:rPr lang="bg-BG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каскадна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стойност.</a:t>
            </a:r>
          </a:p>
          <a:p>
            <a:endParaRPr lang="bg-BG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е алгоритъм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чрез който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browser-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решава кои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стилове да приложи върху даден елемент. В този процес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browser-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най-грубо казано поставя „тежест“ на различните правила и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най-тежкия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бива приложен.</a:t>
            </a: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Подредени от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„най-тежки“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към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„най-леки“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 вземат предвид: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Произход и Важност –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 &amp; Importance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Селектор и Специфичност -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Selector &amp; specificity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Ред на представяне/деклариране –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 of Appearance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Начални и наследени стойности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Initial and Inherited Properties (default values)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39248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dirty="0">
                <a:solidFill>
                  <a:schemeClr val="bg1"/>
                </a:solidFill>
              </a:rPr>
              <a:t>Произход и Важност – </a:t>
            </a:r>
            <a:r>
              <a:rPr lang="en-US" dirty="0">
                <a:solidFill>
                  <a:schemeClr val="bg1"/>
                </a:solidFill>
              </a:rPr>
              <a:t>Origin &amp; Importance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Правилото с най-голяма тежест относно прилагането на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проверява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комбинацията от важност (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importance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произход (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origin).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Произход:</a:t>
            </a: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agent – default web browser styles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- 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биват контролирани от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user-a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клиента;</a:t>
            </a: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Author –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стиловете които пишем ние като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Frontend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Важност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–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правило, което добавено към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декларация „изскача“ най-отгоре/най-отпред на алгоритъма, който пресмята каскадата.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8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32806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F7792"/>
              </a:solidFill>
            </a:endParaRP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bg-BG" sz="1600" dirty="0">
                <a:solidFill>
                  <a:srgbClr val="0F7792"/>
                </a:solidFill>
              </a:rPr>
              <a:t>Чрез външен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bg-BG" sz="1600" dirty="0">
                <a:solidFill>
                  <a:srgbClr val="0F7792"/>
                </a:solidFill>
              </a:rPr>
              <a:t>файл – </a:t>
            </a:r>
            <a:r>
              <a:rPr lang="en-US" sz="1600" b="1" dirty="0">
                <a:solidFill>
                  <a:srgbClr val="0F7792"/>
                </a:solidFill>
              </a:rPr>
              <a:t>External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index.html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rgbClr val="0F7792"/>
                </a:solidFill>
              </a:rPr>
              <a:t>              &lt;link </a:t>
            </a:r>
            <a:r>
              <a:rPr lang="en-US" sz="1400" dirty="0" err="1">
                <a:solidFill>
                  <a:srgbClr val="0F7792"/>
                </a:solidFill>
              </a:rPr>
              <a:t>rel</a:t>
            </a:r>
            <a:r>
              <a:rPr lang="en-US" sz="1400" dirty="0">
                <a:solidFill>
                  <a:srgbClr val="0F7792"/>
                </a:solidFill>
              </a:rPr>
              <a:t>=“</a:t>
            </a:r>
            <a:r>
              <a:rPr lang="en-US" sz="1400" dirty="0" err="1">
                <a:solidFill>
                  <a:srgbClr val="9365B8"/>
                </a:solidFill>
              </a:rPr>
              <a:t>stylesheet</a:t>
            </a:r>
            <a:r>
              <a:rPr lang="en-US" sz="1400" dirty="0">
                <a:solidFill>
                  <a:srgbClr val="0F7792"/>
                </a:solidFill>
              </a:rPr>
              <a:t>” </a:t>
            </a:r>
            <a:r>
              <a:rPr lang="en-US" sz="1400" dirty="0" err="1">
                <a:solidFill>
                  <a:srgbClr val="0F7792"/>
                </a:solidFill>
              </a:rPr>
              <a:t>href</a:t>
            </a:r>
            <a:r>
              <a:rPr lang="en-US" sz="1400" dirty="0">
                <a:solidFill>
                  <a:srgbClr val="0F7792"/>
                </a:solidFill>
              </a:rPr>
              <a:t>=“</a:t>
            </a:r>
            <a:r>
              <a:rPr lang="en-US" sz="1400" dirty="0">
                <a:solidFill>
                  <a:srgbClr val="9365B8"/>
                </a:solidFill>
              </a:rPr>
              <a:t>mystyles.css</a:t>
            </a:r>
            <a:r>
              <a:rPr lang="en-US" sz="1400" dirty="0">
                <a:solidFill>
                  <a:srgbClr val="0F7792"/>
                </a:solidFill>
              </a:rPr>
              <a:t>”&gt;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&lt;/head&gt;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mystyles.css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background-color: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lightblue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font-size: 14px;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						</a:t>
            </a:r>
            <a:r>
              <a:rPr lang="en-US" sz="1400" dirty="0">
                <a:solidFill>
                  <a:srgbClr val="FF0000"/>
                </a:solidFill>
              </a:rPr>
              <a:t>WRONG SYNTAX</a:t>
            </a:r>
            <a:endParaRPr lang="en-US" sz="1400" dirty="0">
              <a:solidFill>
                <a:srgbClr val="0F7792"/>
              </a:solidFill>
            </a:endParaRPr>
          </a:p>
          <a:p>
            <a:pPr lvl="8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body {</a:t>
            </a:r>
          </a:p>
          <a:p>
            <a:pPr lvl="8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     font-size: </a:t>
            </a:r>
            <a:r>
              <a:rPr lang="en-US" sz="1400" dirty="0">
                <a:solidFill>
                  <a:srgbClr val="FF0000"/>
                </a:solidFill>
              </a:rPr>
              <a:t>14 px;</a:t>
            </a:r>
          </a:p>
          <a:p>
            <a:pPr lvl="8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 }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8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1545</TotalTime>
  <Words>1503</Words>
  <Application>Microsoft Office PowerPoint</Application>
  <PresentationFormat>On-screen Show (16:10)</PresentationFormat>
  <Paragraphs>360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Yavor Stoilov</cp:lastModifiedBy>
  <cp:revision>204</cp:revision>
  <dcterms:created xsi:type="dcterms:W3CDTF">2015-10-11T06:58:48Z</dcterms:created>
  <dcterms:modified xsi:type="dcterms:W3CDTF">2019-10-15T08:01:34Z</dcterms:modified>
</cp:coreProperties>
</file>